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384" r:id="rId3"/>
    <p:sldId id="442" r:id="rId5"/>
    <p:sldId id="462" r:id="rId6"/>
    <p:sldId id="463" r:id="rId7"/>
    <p:sldId id="488" r:id="rId8"/>
    <p:sldId id="412" r:id="rId9"/>
    <p:sldId id="479" r:id="rId10"/>
    <p:sldId id="475" r:id="rId11"/>
  </p:sldIdLst>
  <p:sldSz cx="12192000" cy="6858000"/>
  <p:notesSz cx="6858000" cy="9144000"/>
  <p:embeddedFontLst>
    <p:embeddedFont>
      <p:font typeface="Calibri" panose="020F0502020204030204" charset="0"/>
      <p:regular r:id="rId17"/>
      <p:bold r:id="rId18"/>
      <p:italic r:id="rId19"/>
      <p:boldItalic r:id="rId20"/>
    </p:embeddedFont>
    <p:embeddedFont>
      <p:font typeface="微软雅黑" panose="020B0503020204020204" pitchFamily="34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等线" panose="02010600030101010101" charset="-122"/>
      <p:regular r:id="rId23"/>
    </p:embeddedFont>
    <p:embeddedFont>
      <p:font typeface="Calibri" panose="020F0502020204030204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CCCC"/>
    <a:srgbClr val="4D6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3.xml"/><Relationship Id="rId27" Type="http://schemas.openxmlformats.org/officeDocument/2006/relationships/font" Target="fonts/font11.fntdata"/><Relationship Id="rId26" Type="http://schemas.openxmlformats.org/officeDocument/2006/relationships/font" Target="fonts/font10.fntdata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435F1-BC2C-432F-AB22-B3A12682C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4BCD7-1B3F-4B2E-915C-8B307C14B0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9"/>
          <p:cNvSpPr/>
          <p:nvPr/>
        </p:nvSpPr>
        <p:spPr>
          <a:xfrm>
            <a:off x="1" y="0"/>
            <a:ext cx="7559039" cy="6858000"/>
          </a:xfrm>
          <a:custGeom>
            <a:avLst/>
            <a:gdLst>
              <a:gd name="connsiteX0" fmla="*/ 0 w 5894571"/>
              <a:gd name="connsiteY0" fmla="*/ 0 h 6858000"/>
              <a:gd name="connsiteX1" fmla="*/ 5894571 w 5894571"/>
              <a:gd name="connsiteY1" fmla="*/ 0 h 6858000"/>
              <a:gd name="connsiteX2" fmla="*/ 2300629 w 5894571"/>
              <a:gd name="connsiteY2" fmla="*/ 6858000 h 6858000"/>
              <a:gd name="connsiteX3" fmla="*/ 0 w 5894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4571" h="6858000">
                <a:moveTo>
                  <a:pt x="0" y="0"/>
                </a:moveTo>
                <a:lnTo>
                  <a:pt x="5894571" y="0"/>
                </a:lnTo>
                <a:lnTo>
                  <a:pt x="2300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D6E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473075" y="930973"/>
            <a:ext cx="11003280" cy="5926964"/>
          </a:xfrm>
          <a:prstGeom prst="roundRect">
            <a:avLst>
              <a:gd name="adj" fmla="val 8202"/>
            </a:avLst>
          </a:prstGeom>
          <a:solidFill>
            <a:schemeClr val="bg1"/>
          </a:solidFill>
          <a:ln w="6350">
            <a:noFill/>
          </a:ln>
          <a:effectLst>
            <a:outerShdw blurRad="546100" dir="2700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F:\计算机发展史\51miz-E1168142-4B823771-1920x1409.jpg51miz-E1168142-4B823771-1920x140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121525" y="2338705"/>
            <a:ext cx="4284980" cy="3145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2825" y="2580640"/>
            <a:ext cx="798639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任务四</a:t>
            </a:r>
            <a:r>
              <a:rPr lang="en-US" altLang="zh-CN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  </a:t>
            </a:r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算法验证与实现</a:t>
            </a:r>
            <a:endParaRPr lang="zh-CN" altLang="en-US" sz="4800" b="1" dirty="0">
              <a:solidFill>
                <a:srgbClr val="4D6EF8"/>
              </a:solidFill>
              <a:latin typeface="阿里巴巴普惠体 Heavy" panose="00020600040101010101" charset="-122"/>
              <a:ea typeface="阿里巴巴普惠体 Heavy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888365"/>
            <a:ext cx="7722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五年级上册 主题</a:t>
            </a: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二 算法结构与描述</a:t>
            </a:r>
            <a:endParaRPr lang="zh-CN" altLang="en-US" sz="2400" b="1" spc="600" dirty="0">
              <a:solidFill>
                <a:srgbClr val="4D6EF8"/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lt"/>
            </a:endParaRPr>
          </a:p>
        </p:txBody>
      </p:sp>
      <p:pic>
        <p:nvPicPr>
          <p:cNvPr id="2" name="图片 1" descr="mmexport17372572514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850" y="5371465"/>
            <a:ext cx="3272155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11" grpId="0" bldLvl="0" animBg="1"/>
      <p:bldP spid="4" grpId="0"/>
      <p:bldP spid="17" grpId="0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100" y="363855"/>
            <a:ext cx="190754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情境导入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534035" y="1727835"/>
            <a:ext cx="11068685" cy="236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从科技馆回来后，壮壮想编写一个电影票购买模拟程序。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说一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说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993775" y="970915"/>
            <a:ext cx="984758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生活中很多事情背后都蕴含着算法，说一说下图中这些应用背后蕴含着怎算法结构。你还能举出生活中其他类似的例子吗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?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2" name="图片 21"/>
          <p:cNvPicPr/>
          <p:nvPr/>
        </p:nvPicPr>
        <p:blipFill>
          <a:blip r:embed="rId1"/>
          <a:stretch>
            <a:fillRect/>
          </a:stretch>
        </p:blipFill>
        <p:spPr>
          <a:xfrm>
            <a:off x="7190105" y="3069908"/>
            <a:ext cx="1432877" cy="335597"/>
          </a:xfrm>
          <a:prstGeom prst="rect">
            <a:avLst/>
          </a:prstGeom>
        </p:spPr>
      </p:pic>
      <p:pic>
        <p:nvPicPr>
          <p:cNvPr id="23" name="图片 22"/>
          <p:cNvPicPr/>
          <p:nvPr/>
        </p:nvPicPr>
        <p:blipFill>
          <a:blip r:embed="rId1"/>
          <a:stretch>
            <a:fillRect/>
          </a:stretch>
        </p:blipFill>
        <p:spPr>
          <a:xfrm>
            <a:off x="7190105" y="3069908"/>
            <a:ext cx="1432877" cy="33559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070" y="2332355"/>
            <a:ext cx="6713220" cy="4233545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246370" y="4928870"/>
            <a:ext cx="16998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游乐园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购票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73370" y="5327650"/>
            <a:ext cx="12204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分支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00290" y="4964430"/>
            <a:ext cx="16998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灴绿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灯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19670" y="5363210"/>
            <a:ext cx="12204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循环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8" grpId="1"/>
      <p:bldP spid="29" grpId="1"/>
      <p:bldP spid="30" grpId="0"/>
      <p:bldP spid="31" grpId="0"/>
      <p:bldP spid="30" grpId="1"/>
      <p:bldP spid="3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7892" y="3953894"/>
            <a:ext cx="2242107" cy="25269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17600" y="1029335"/>
            <a:ext cx="10093325" cy="2676525"/>
          </a:xfrm>
          <a:prstGeom prst="rect">
            <a:avLst/>
          </a:prstGeom>
        </p:spPr>
        <p:txBody>
          <a:bodyPr wrap="square">
            <a:spAutoFit/>
          </a:bodyPr>
          <a:p>
            <a:pPr indent="355600" algn="l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壮壮来到科技馆参过途中感到非常的口渴，他发现馆里内正好有自动售货机，卖每瓶矿泉水2元，每瓶橙汁5元。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355600" algn="l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请编写一个程序，帮助壮壮计算买水果需要的总金额。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355600" algn="l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下面分析要解决的“买饮料的价格”问题。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355600" algn="l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1.要输人的数据有哪些?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355600" algn="l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2.要对这些数据进行哪些处理?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355600" algn="l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3.输出的数据是什么?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5" name="平行四边形 15"/>
          <p:cNvSpPr/>
          <p:nvPr/>
        </p:nvSpPr>
        <p:spPr>
          <a:xfrm>
            <a:off x="2165985" y="3950970"/>
            <a:ext cx="1166495" cy="381000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b="1" kern="10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输入</a:t>
            </a:r>
            <a:endParaRPr lang="en-US" altLang="zh-CN" b="1" kern="10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6" name="平行四边形 16"/>
          <p:cNvSpPr/>
          <p:nvPr/>
        </p:nvSpPr>
        <p:spPr>
          <a:xfrm>
            <a:off x="2092960" y="5610860"/>
            <a:ext cx="1166495" cy="381000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800" b="1" kern="10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输出</a:t>
            </a:r>
            <a:endParaRPr lang="en-US" altLang="zh-CN" sz="1200" b="1" kern="10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7" name="矩形 17"/>
          <p:cNvSpPr/>
          <p:nvPr/>
        </p:nvSpPr>
        <p:spPr>
          <a:xfrm>
            <a:off x="2118360" y="4815205"/>
            <a:ext cx="1190625" cy="381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800" b="1" kern="10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计算</a:t>
            </a:r>
            <a:endParaRPr lang="en-US" altLang="zh-CN" sz="1800" b="1" kern="10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8" name="直接箭头连接符 18"/>
          <p:cNvCxnSpPr>
            <a:stCxn id="15" idx="3"/>
            <a:endCxn id="17" idx="0"/>
          </p:cNvCxnSpPr>
          <p:nvPr/>
        </p:nvCxnSpPr>
        <p:spPr>
          <a:xfrm>
            <a:off x="2701925" y="4331970"/>
            <a:ext cx="12065" cy="4832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箭头连接符 19"/>
          <p:cNvCxnSpPr/>
          <p:nvPr/>
        </p:nvCxnSpPr>
        <p:spPr>
          <a:xfrm>
            <a:off x="2721610" y="5229860"/>
            <a:ext cx="12065" cy="3689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0" name="文本框 20"/>
          <p:cNvSpPr txBox="1"/>
          <p:nvPr/>
        </p:nvSpPr>
        <p:spPr>
          <a:xfrm>
            <a:off x="4257040" y="3909695"/>
            <a:ext cx="3464560" cy="67881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 rtl="0" eaLnBrk="1" fontAlgn="auto" latinLnBrk="0" hangingPunct="1">
              <a:lnSpc>
                <a:spcPts val="1800"/>
              </a:lnSpc>
            </a:pPr>
            <a:r>
              <a:rPr lang="en-US" altLang="zh-CN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输入要购买的饮料数量:</a:t>
            </a:r>
            <a:endParaRPr lang="en-US" altLang="zh-CN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ts val="1800"/>
              </a:lnSpc>
            </a:pPr>
            <a:r>
              <a:rPr lang="en-US" altLang="zh-CN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橙汁的数量</a:t>
            </a:r>
            <a:endParaRPr lang="en-US" altLang="zh-CN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/>
            </a:endParaRPr>
          </a:p>
        </p:txBody>
      </p:sp>
      <p:sp>
        <p:nvSpPr>
          <p:cNvPr id="21" name="文本框 21"/>
          <p:cNvSpPr txBox="1"/>
          <p:nvPr/>
        </p:nvSpPr>
        <p:spPr>
          <a:xfrm>
            <a:off x="4195445" y="4684395"/>
            <a:ext cx="3679190" cy="56007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 rtl="0" eaLnBrk="1" fontAlgn="auto" latinLnBrk="0" hangingPunct="1">
              <a:lnSpc>
                <a:spcPts val="1800"/>
              </a:lnSpc>
              <a:buClrTx/>
              <a:buSzTx/>
              <a:buNone/>
            </a:pPr>
            <a:r>
              <a:rPr lang="en-US" altLang="zh-CN" sz="18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根据输入橙汁数量和橙汁单价</a:t>
            </a:r>
            <a:endParaRPr lang="en-US" altLang="zh-CN" sz="1800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ts val="1800"/>
              </a:lnSpc>
              <a:buClrTx/>
              <a:buSzTx/>
              <a:buNone/>
            </a:pPr>
            <a:r>
              <a:rPr lang="en-US" altLang="zh-CN" sz="18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计算橙汁要支付的总金额</a:t>
            </a:r>
            <a:endParaRPr lang="en-US" altLang="zh-CN" sz="1800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/>
            </a:endParaRPr>
          </a:p>
        </p:txBody>
      </p:sp>
      <p:sp>
        <p:nvSpPr>
          <p:cNvPr id="22" name="文本框 22"/>
          <p:cNvSpPr txBox="1"/>
          <p:nvPr/>
        </p:nvSpPr>
        <p:spPr>
          <a:xfrm>
            <a:off x="4215765" y="5650230"/>
            <a:ext cx="3119120" cy="37020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 rtl="0" eaLnBrk="1" fontAlgn="auto" latinLnBrk="0" hangingPunct="1">
              <a:lnSpc>
                <a:spcPts val="1800"/>
              </a:lnSpc>
              <a:buClrTx/>
              <a:buSzTx/>
              <a:buNone/>
            </a:pPr>
            <a:r>
              <a:rPr lang="en-US" altLang="zh-CN" sz="18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输出购买</a:t>
            </a:r>
            <a:r>
              <a:rPr lang="en-US" altLang="zh-CN" sz="18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橙汁的总金额金额</a:t>
            </a:r>
            <a:endParaRPr lang="en-US" altLang="zh-CN" sz="1800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7925" y="2719705"/>
            <a:ext cx="8107680" cy="2484120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30" name="图片 8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8035" y="525145"/>
            <a:ext cx="1148715" cy="1497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16280" y="1062990"/>
            <a:ext cx="111093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请根据以下步骤完成流程图补全程序进行验证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151765" y="1893570"/>
            <a:ext cx="3566160" cy="3812540"/>
          </a:xfrm>
          <a:prstGeom prst="rect">
            <a:avLst/>
          </a:prstGeom>
        </p:spPr>
      </p:pic>
      <p:pic>
        <p:nvPicPr>
          <p:cNvPr id="27" name="图片 27" descr="dfd1a149266911c54d6dfd08e6544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0955" y="2909570"/>
            <a:ext cx="7798435" cy="2104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练一练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科技馆中模拟火箭发射体验区的购票须知如下：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2765425" y="1370965"/>
          <a:ext cx="5425440" cy="1586230"/>
        </p:xfrm>
        <a:graphic>
          <a:graphicData uri="http://schemas.openxmlformats.org/drawingml/2006/table">
            <a:tbl>
              <a:tblPr/>
              <a:tblGrid>
                <a:gridCol w="1700530"/>
                <a:gridCol w="2068830"/>
                <a:gridCol w="1656080"/>
              </a:tblGrid>
              <a:tr h="339090">
                <a:tc gridSpan="3"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游乐园购票须知</a:t>
                      </a:r>
                      <a:endParaRPr lang="zh-CN" sz="16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2BA02"/>
                    </a:solidFill>
                  </a:tcPr>
                </a:tc>
                <a:tc hMerge="1">
                  <a:tcPr>
                    <a:lnT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30530">
                <a:tc>
                  <a:txBody>
                    <a:bodyPr/>
                    <a:p>
                      <a:pPr marL="85725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票型</a:t>
                      </a:r>
                      <a:endParaRPr lang="zh-CN" sz="200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票种</a:t>
                      </a:r>
                      <a:endParaRPr lang="zh-CN" sz="200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票价</a:t>
                      </a:r>
                      <a:endParaRPr lang="zh-CN" sz="200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3690">
                <a:tc rowSpan="2"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大门票</a:t>
                      </a:r>
                      <a:endParaRPr lang="zh-CN" sz="18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F8E5"/>
                    </a:solidFill>
                  </a:tcPr>
                </a:tc>
                <a:tc>
                  <a:txBody>
                    <a:bodyPr/>
                    <a:p>
                      <a:pPr marL="85725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标准</a:t>
                      </a:r>
                      <a:endParaRPr lang="zh-CN" sz="180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F8E5"/>
                    </a:solidFill>
                  </a:tcPr>
                </a:tc>
                <a:tc>
                  <a:txBody>
                    <a:bodyPr/>
                    <a:p>
                      <a:pPr marL="85725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180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F8E5"/>
                    </a:solidFill>
                  </a:tcPr>
                </a:tc>
              </a:tr>
              <a:tr h="502920">
                <a:tc vMerge="1">
                  <a:tcPr>
                    <a:lnL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85725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团购</a:t>
                      </a:r>
                      <a:endParaRPr lang="zh-CN" sz="180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85725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（门票</a:t>
                      </a:r>
                      <a:r>
                        <a:rPr lang="en-US" altLang="zh-CN" sz="180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≥5</a:t>
                      </a:r>
                      <a:r>
                        <a:rPr lang="zh-CN" altLang="en-US" sz="180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张</a:t>
                      </a:r>
                      <a:r>
                        <a:rPr lang="en-US" altLang="zh-CN" sz="180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)</a:t>
                      </a:r>
                      <a:endParaRPr lang="en-US" altLang="zh-CN" sz="180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180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EE5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2BA02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296795" y="3136265"/>
            <a:ext cx="821372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分析要解决的“买票”问题，补全流程图与程序并验证。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9" name="图片 5" descr="分支结构流程图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030" y="3680460"/>
            <a:ext cx="2758440" cy="2945765"/>
          </a:xfrm>
          <a:prstGeom prst="rect">
            <a:avLst/>
          </a:prstGeom>
        </p:spPr>
      </p:pic>
      <p:pic>
        <p:nvPicPr>
          <p:cNvPr id="13" name="图片 3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843" y="3656648"/>
            <a:ext cx="3769995" cy="28771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280" y="771525"/>
            <a:ext cx="11521440" cy="64516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壮壮和朋友们在游乐园玩了一天后，决定去餐厅吃饭。餐厅的菜单如下：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aphicFrame>
        <p:nvGraphicFramePr>
          <p:cNvPr id="13" name="表格 12"/>
          <p:cNvGraphicFramePr/>
          <p:nvPr>
            <p:custDataLst>
              <p:tags r:id="rId1"/>
            </p:custDataLst>
          </p:nvPr>
        </p:nvGraphicFramePr>
        <p:xfrm>
          <a:off x="3101975" y="1636395"/>
          <a:ext cx="5975350" cy="1666240"/>
        </p:xfrm>
        <a:graphic>
          <a:graphicData uri="http://schemas.openxmlformats.org/drawingml/2006/table">
            <a:tbl>
              <a:tblPr/>
              <a:tblGrid>
                <a:gridCol w="2987675"/>
                <a:gridCol w="2987675"/>
              </a:tblGrid>
              <a:tr h="464185">
                <a:tc>
                  <a:txBody>
                    <a:bodyPr/>
                    <a:p>
                      <a:pPr marL="1168400" indent="0" algn="l" eaLnBrk="0" fontAlgn="base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菜品</a:t>
                      </a:r>
                      <a:endParaRPr lang="zh-CN" sz="2000">
                        <a:solidFill>
                          <a:srgbClr val="231F2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ECF3"/>
                    </a:solidFill>
                  </a:tcPr>
                </a:tc>
                <a:tc>
                  <a:txBody>
                    <a:bodyPr/>
                    <a:p>
                      <a:pPr marL="1173480" indent="0" algn="l" eaLnBrk="0" fontAlgn="base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价格</a:t>
                      </a:r>
                      <a:endParaRPr lang="zh-CN" sz="2000">
                        <a:solidFill>
                          <a:srgbClr val="231F2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ECF3"/>
                    </a:solidFill>
                  </a:tcPr>
                </a:tc>
              </a:tr>
              <a:tr h="328930">
                <a:tc>
                  <a:txBody>
                    <a:bodyPr/>
                    <a:p>
                      <a:pPr marL="974725" indent="0" algn="l" eaLnBrk="0" fontAlgn="base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红烧牛肉面</a:t>
                      </a:r>
                      <a:endParaRPr lang="zh-CN" sz="2000">
                        <a:solidFill>
                          <a:srgbClr val="231F2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ECF3"/>
                    </a:solidFill>
                  </a:tcPr>
                </a:tc>
                <a:tc>
                  <a:txBody>
                    <a:bodyPr/>
                    <a:p>
                      <a:pPr marL="1047115" indent="0" algn="l" eaLnBrk="0" fontAlgn="base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15 </a:t>
                      </a: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元</a:t>
                      </a: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 </a:t>
                      </a: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碗</a:t>
                      </a:r>
                      <a:endParaRPr lang="zh-CN" sz="2000">
                        <a:solidFill>
                          <a:srgbClr val="231F2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ECF3"/>
                    </a:solidFill>
                  </a:tcPr>
                </a:tc>
              </a:tr>
              <a:tr h="318770">
                <a:tc>
                  <a:txBody>
                    <a:bodyPr/>
                    <a:p>
                      <a:pPr marL="906145" indent="0" algn="l" eaLnBrk="0" fontAlgn="base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桂林米粉套餐</a:t>
                      </a:r>
                      <a:endParaRPr lang="zh-CN" sz="2000">
                        <a:solidFill>
                          <a:srgbClr val="231F2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ECF3"/>
                    </a:solidFill>
                  </a:tcPr>
                </a:tc>
                <a:tc>
                  <a:txBody>
                    <a:bodyPr/>
                    <a:p>
                      <a:pPr marL="1046480" indent="0" algn="l" eaLnBrk="0" fontAlgn="base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12 </a:t>
                      </a: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元</a:t>
                      </a: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 </a:t>
                      </a: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份</a:t>
                      </a:r>
                      <a:endParaRPr lang="zh-CN" sz="2000">
                        <a:solidFill>
                          <a:srgbClr val="231F2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ECF3"/>
                    </a:solidFill>
                  </a:tcPr>
                </a:tc>
              </a:tr>
              <a:tr h="279400">
                <a:tc>
                  <a:txBody>
                    <a:bodyPr/>
                    <a:p>
                      <a:pPr marL="1176655" indent="0" algn="l" eaLnBrk="0" fontAlgn="base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牛奶</a:t>
                      </a:r>
                      <a:endParaRPr lang="zh-CN" sz="2000">
                        <a:solidFill>
                          <a:srgbClr val="231F2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ECF3"/>
                    </a:solidFill>
                  </a:tcPr>
                </a:tc>
                <a:tc>
                  <a:txBody>
                    <a:bodyPr/>
                    <a:p>
                      <a:pPr marL="1078230" indent="0" algn="l" eaLnBrk="0" fontAlgn="base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 </a:t>
                      </a: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元</a:t>
                      </a: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 </a:t>
                      </a: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瓶</a:t>
                      </a:r>
                      <a:endParaRPr lang="zh-CN" sz="2000">
                        <a:solidFill>
                          <a:srgbClr val="231F2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ECF3"/>
                    </a:solidFill>
                  </a:tcPr>
                </a:tc>
              </a:tr>
              <a:tr h="274955">
                <a:tc>
                  <a:txBody>
                    <a:bodyPr/>
                    <a:p>
                      <a:pPr marL="1176020" indent="0" algn="l" eaLnBrk="0" fontAlgn="base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豆浆</a:t>
                      </a:r>
                      <a:endParaRPr lang="zh-CN" sz="2000">
                        <a:solidFill>
                          <a:srgbClr val="231F2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ECF3"/>
                    </a:solidFill>
                  </a:tcPr>
                </a:tc>
                <a:tc>
                  <a:txBody>
                    <a:bodyPr/>
                    <a:p>
                      <a:pPr marL="1073785" indent="0" algn="l" eaLnBrk="0" fontAlgn="base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 </a:t>
                      </a: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元</a:t>
                      </a: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 </a:t>
                      </a:r>
                      <a:r>
                        <a:rPr lang="zh-CN" sz="200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杯</a:t>
                      </a:r>
                      <a:endParaRPr lang="zh-CN" sz="2000">
                        <a:solidFill>
                          <a:srgbClr val="231F2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ECF3"/>
                    </a:solidFill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89585" y="4034790"/>
            <a:ext cx="11556365" cy="2823845"/>
          </a:xfrm>
          <a:prstGeom prst="rect">
            <a:avLst/>
          </a:prstGeom>
        </p:spPr>
        <p:txBody>
          <a:bodyPr wrap="square">
            <a:noAutofit/>
          </a:bodyPr>
          <a:p>
            <a:pPr indent="304800" algn="l" defTabSz="266700" fontAlgn="base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餐厅有以下优惠活动：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304800" algn="l" defTabSz="266700" fontAlgn="base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）单笔订单满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50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元减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10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元。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304800" algn="l" defTabSz="266700" fontAlgn="base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）如果购买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2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碗及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2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碗以上的牛肉面，每碗牛肉面立减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3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元。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342265" algn="l" defTabSz="266700" fontAlgn="base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请编写一个程序，计算顾客在餐厅点餐的总费用。程序需要输入每种菜品的数量，然后根据优惠活动计算最终金额。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304800" algn="l" defTabSz="266700" fontAlgn="base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100" y="363855"/>
            <a:ext cx="20269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课堂小结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62125" y="2945765"/>
            <a:ext cx="3803015" cy="633095"/>
            <a:chOff x="2274" y="3788"/>
            <a:chExt cx="5989" cy="997"/>
          </a:xfrm>
        </p:grpSpPr>
        <p:sp>
          <p:nvSpPr>
            <p:cNvPr id="10" name="任意多边形: 形状 4"/>
            <p:cNvSpPr/>
            <p:nvPr/>
          </p:nvSpPr>
          <p:spPr>
            <a:xfrm rot="10800000">
              <a:off x="7429" y="4086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: 形状 10"/>
            <p:cNvSpPr/>
            <p:nvPr/>
          </p:nvSpPr>
          <p:spPr>
            <a:xfrm>
              <a:off x="2274" y="3788"/>
              <a:ext cx="5081" cy="997"/>
            </a:xfrm>
            <a:custGeom>
              <a:avLst/>
              <a:gdLst>
                <a:gd name="connsiteX0" fmla="*/ 0 w 3226159"/>
                <a:gd name="connsiteY0" fmla="*/ 0 h 632856"/>
                <a:gd name="connsiteX1" fmla="*/ 3226159 w 3226159"/>
                <a:gd name="connsiteY1" fmla="*/ 0 h 632856"/>
                <a:gd name="connsiteX2" fmla="*/ 3226159 w 3226159"/>
                <a:gd name="connsiteY2" fmla="*/ 632856 h 632856"/>
                <a:gd name="connsiteX3" fmla="*/ 0 w 3226159"/>
                <a:gd name="connsiteY3" fmla="*/ 632856 h 632856"/>
                <a:gd name="connsiteX4" fmla="*/ 0 w 3226159"/>
                <a:gd name="connsiteY4" fmla="*/ 0 h 63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6159" h="632856">
                  <a:moveTo>
                    <a:pt x="0" y="0"/>
                  </a:moveTo>
                  <a:lnTo>
                    <a:pt x="3226159" y="0"/>
                  </a:lnTo>
                  <a:lnTo>
                    <a:pt x="3226159" y="632856"/>
                  </a:lnTo>
                  <a:lnTo>
                    <a:pt x="0" y="6328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b="1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认识</a:t>
              </a:r>
              <a:r>
                <a:rPr lang="zh-CN" altLang="en-US" sz="2000" b="1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循环结构</a:t>
              </a:r>
              <a:endParaRPr lang="zh-CN" altLang="en-US" sz="2000" b="1" kern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任意多边形: 形状 16"/>
          <p:cNvSpPr/>
          <p:nvPr/>
        </p:nvSpPr>
        <p:spPr>
          <a:xfrm>
            <a:off x="5758180" y="2945765"/>
            <a:ext cx="5237480" cy="633095"/>
          </a:xfrm>
          <a:custGeom>
            <a:avLst/>
            <a:gdLst>
              <a:gd name="connsiteX0" fmla="*/ 0 w 2074940"/>
              <a:gd name="connsiteY0" fmla="*/ 0 h 632856"/>
              <a:gd name="connsiteX1" fmla="*/ 2074940 w 2074940"/>
              <a:gd name="connsiteY1" fmla="*/ 0 h 632856"/>
              <a:gd name="connsiteX2" fmla="*/ 2074940 w 2074940"/>
              <a:gd name="connsiteY2" fmla="*/ 632856 h 632856"/>
              <a:gd name="connsiteX3" fmla="*/ 0 w 2074940"/>
              <a:gd name="connsiteY3" fmla="*/ 632856 h 632856"/>
              <a:gd name="connsiteX4" fmla="*/ 0 w 2074940"/>
              <a:gd name="connsiteY4" fmla="*/ 0 h 63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940" h="632856">
                <a:moveTo>
                  <a:pt x="0" y="0"/>
                </a:moveTo>
                <a:lnTo>
                  <a:pt x="2074940" y="0"/>
                </a:lnTo>
                <a:lnTo>
                  <a:pt x="2074940" y="632856"/>
                </a:lnTo>
                <a:lnTo>
                  <a:pt x="0" y="6328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00" tIns="12700" rIns="12700" bIns="12700" numCol="1" spcCol="1270" anchor="ctr" anchorCtr="0">
            <a:noAutofit/>
          </a:bodyPr>
          <a:p>
            <a:pPr marL="0" lvl="0" algn="ctr" defTabSz="889000">
              <a:lnSpc>
                <a:spcPct val="90000"/>
              </a:lnSpc>
              <a:spcAft>
                <a:spcPct val="35000"/>
              </a:spcAft>
              <a:buClrTx/>
              <a:buSzTx/>
              <a:buFontTx/>
              <a:buNone/>
            </a:pPr>
            <a:r>
              <a:rPr lang="zh-CN" altLang="en-US" sz="2000" b="1" kern="1200" dirty="0">
                <a:latin typeface="幼圆" panose="02010509060101010101" pitchFamily="49" charset="-122"/>
                <a:ea typeface="幼圆" panose="02010509060101010101" pitchFamily="49" charset="-122"/>
              </a:rPr>
              <a:t>编程验证学过的算法</a:t>
            </a:r>
            <a:endParaRPr lang="zh-CN" altLang="en-US" sz="2000" b="1" kern="1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TABLE_ENDDRAG_ORIGIN_RECT" val="427*124"/>
  <p:tag name="TABLE_ENDDRAG_RECT" val="228*107*427*124"/>
</p:tagLst>
</file>

<file path=ppt/tags/tag2.xml><?xml version="1.0" encoding="utf-8"?>
<p:tagLst xmlns:p="http://schemas.openxmlformats.org/presentationml/2006/main">
  <p:tag name="TABLE_ENDDRAG_ORIGIN_RECT" val="470*131"/>
  <p:tag name="TABLE_ENDDRAG_RECT" val="244*128*470*131"/>
</p:tagLst>
</file>

<file path=ppt/tags/tag3.xml><?xml version="1.0" encoding="utf-8"?>
<p:tagLst xmlns:p="http://schemas.openxmlformats.org/presentationml/2006/main">
  <p:tag name="COMMONDATA" val="eyJoZGlkIjoiZmVlNzRjNzJmYjQ0NmEzMGNhMGUwZDgwYWEyMTczZDUifQ=="/>
  <p:tag name="commondata" val="eyJoZGlkIjoiNDNjYmQxODk4NTNlMDc5MjUwM2U4ZWZhMWVjMGMyMzk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AFEE"/>
      </a:accent1>
      <a:accent2>
        <a:srgbClr val="EC7B2F"/>
      </a:accent2>
      <a:accent3>
        <a:srgbClr val="A5A5A5"/>
      </a:accent3>
      <a:accent4>
        <a:srgbClr val="FFBE00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dsiikgbo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AFEE"/>
    </a:accent1>
    <a:accent2>
      <a:srgbClr val="EC7B2F"/>
    </a:accent2>
    <a:accent3>
      <a:srgbClr val="A5A5A5"/>
    </a:accent3>
    <a:accent4>
      <a:srgbClr val="FFBE00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661</Words>
  <Application>WPS 演示</Application>
  <PresentationFormat>宽屏</PresentationFormat>
  <Paragraphs>117</Paragraphs>
  <Slides>8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Wingdings</vt:lpstr>
      <vt:lpstr>阿里巴巴普惠体 Heavy</vt:lpstr>
      <vt:lpstr>阿里巴巴普惠体</vt:lpstr>
      <vt:lpstr>Calibri</vt:lpstr>
      <vt:lpstr>微软雅黑</vt:lpstr>
      <vt:lpstr>汉仪细中圆简</vt:lpstr>
      <vt:lpstr>方正细圆_GBK</vt:lpstr>
      <vt:lpstr>幼圆</vt:lpstr>
      <vt:lpstr>字魂35号-经典雅黑</vt:lpstr>
      <vt:lpstr>黑体</vt:lpstr>
      <vt:lpstr>Arial Unicode MS</vt:lpstr>
      <vt:lpstr>等线</vt:lpstr>
      <vt:lpstr>ksdb</vt:lpstr>
      <vt:lpstr>楷体</vt:lpstr>
      <vt:lpstr>Arial</vt:lpstr>
      <vt:lpstr>Calibri</vt:lpstr>
      <vt:lpstr>仿宋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计算机发展史</dc:title>
  <dc:creator>hp</dc:creator>
  <cp:lastModifiedBy>小姿</cp:lastModifiedBy>
  <cp:revision>394</cp:revision>
  <dcterms:created xsi:type="dcterms:W3CDTF">2022-04-26T05:40:00Z</dcterms:created>
  <dcterms:modified xsi:type="dcterms:W3CDTF">2025-08-12T14:20:28Z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D3321F2C95884A1C93E361B35DA5B16A_13</vt:lpwstr>
  </property>
  <property fmtid="{D5CDD505-2E9C-101B-9397-08002B2CF9AE}" pid="3" name="KSOProductBuildVer">
    <vt:lpwstr>2052-12.1.0.21915</vt:lpwstr>
  </property>
</Properties>
</file>